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57" r:id="rId3"/>
    <p:sldId id="268" r:id="rId4"/>
    <p:sldId id="284" r:id="rId5"/>
    <p:sldId id="258" r:id="rId6"/>
    <p:sldId id="286" r:id="rId7"/>
    <p:sldId id="260" r:id="rId8"/>
    <p:sldId id="261" r:id="rId9"/>
    <p:sldId id="259" r:id="rId10"/>
    <p:sldId id="270" r:id="rId11"/>
    <p:sldId id="262" r:id="rId12"/>
    <p:sldId id="271" r:id="rId13"/>
    <p:sldId id="263" r:id="rId14"/>
    <p:sldId id="272" r:id="rId15"/>
    <p:sldId id="276" r:id="rId16"/>
    <p:sldId id="277" r:id="rId17"/>
    <p:sldId id="278" r:id="rId18"/>
    <p:sldId id="279" r:id="rId19"/>
    <p:sldId id="280" r:id="rId20"/>
    <p:sldId id="281" r:id="rId21"/>
    <p:sldId id="282" r:id="rId22"/>
    <p:sldId id="283"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86C5"/>
    <a:srgbClr val="FFACB7"/>
    <a:srgbClr val="FFE0AC"/>
    <a:srgbClr val="F9F9F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47" autoAdjust="0"/>
    <p:restoredTop sz="94660"/>
  </p:normalViewPr>
  <p:slideViewPr>
    <p:cSldViewPr snapToGrid="0">
      <p:cViewPr varScale="1">
        <p:scale>
          <a:sx n="67" d="100"/>
          <a:sy n="67" d="100"/>
        </p:scale>
        <p:origin x="10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a:solidFill>
          <a:srgbClr val="6886C5"/>
        </a:solidFill>
      </dgm:spPr>
      <dgm:t>
        <a:bodyPr/>
        <a:lstStyle/>
        <a:p>
          <a:r>
            <a:rPr lang="de-DE" sz="2800" b="1" dirty="0">
              <a:solidFill>
                <a:srgbClr val="FFACB7"/>
              </a:solidFill>
            </a:rPr>
            <a:t>Vision</a:t>
          </a:r>
          <a:endParaRPr lang="en-GB" sz="2800" b="1" dirty="0">
            <a:solidFill>
              <a:srgbClr val="FFACB7"/>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a:solidFill>
          <a:srgbClr val="6886C5"/>
        </a:solidFill>
      </dgm:spPr>
      <dgm:t>
        <a:bodyPr/>
        <a:lstStyle/>
        <a:p>
          <a:r>
            <a:rPr lang="de-DE" sz="2800" b="1" dirty="0">
              <a:solidFill>
                <a:srgbClr val="FFACB7"/>
              </a:solidFill>
            </a:rPr>
            <a:t>Vision</a:t>
          </a:r>
          <a:endParaRPr lang="en-GB" sz="2800" b="1" dirty="0">
            <a:solidFill>
              <a:srgbClr val="FFACB7"/>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a:solidFill>
          <a:srgbClr val="6886C5"/>
        </a:solidFill>
      </dgm:spPr>
      <dgm:t>
        <a:bodyPr/>
        <a:lstStyle/>
        <a:p>
          <a:r>
            <a:rPr lang="de-DE" sz="2800" b="1" dirty="0">
              <a:solidFill>
                <a:srgbClr val="FFACB7"/>
              </a:solidFill>
            </a:rPr>
            <a:t>Personas</a:t>
          </a:r>
          <a:endParaRPr lang="en-GB" sz="2800" b="1" dirty="0">
            <a:solidFill>
              <a:srgbClr val="FFACB7"/>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solidFill>
                <a:schemeClr val="bg1"/>
              </a:solidFill>
            </a:rPr>
            <a:t>Personas</a:t>
          </a:r>
          <a:endParaRPr lang="en-GB" sz="2000"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a:solidFill>
          <a:srgbClr val="6886C5"/>
        </a:solidFill>
      </dgm:spPr>
      <dgm:t>
        <a:bodyPr/>
        <a:lstStyle/>
        <a:p>
          <a:r>
            <a:rPr lang="de-DE" sz="2400" b="1" dirty="0" err="1">
              <a:solidFill>
                <a:srgbClr val="FFACB7"/>
              </a:solidFill>
            </a:rPr>
            <a:t>Functional</a:t>
          </a:r>
          <a:r>
            <a:rPr lang="de-DE" sz="2400" b="1" dirty="0">
              <a:solidFill>
                <a:srgbClr val="FFACB7"/>
              </a:solidFill>
            </a:rPr>
            <a:t> </a:t>
          </a:r>
          <a:r>
            <a:rPr lang="de-DE" sz="2400" b="1" dirty="0" err="1">
              <a:solidFill>
                <a:srgbClr val="FFACB7"/>
              </a:solidFill>
            </a:rPr>
            <a:t>Requirements</a:t>
          </a:r>
          <a:endParaRPr lang="en-GB" sz="2400" b="1" dirty="0">
            <a:solidFill>
              <a:srgbClr val="FFACB7"/>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a:solidFill>
          <a:srgbClr val="6886C5"/>
        </a:solidFill>
      </dgm:spPr>
      <dgm:t>
        <a:bodyPr/>
        <a:lstStyle/>
        <a:p>
          <a:r>
            <a:rPr lang="de-DE" sz="2000" b="1" dirty="0">
              <a:solidFill>
                <a:srgbClr val="FFACB7"/>
              </a:solidFill>
            </a:rPr>
            <a:t>Non-</a:t>
          </a:r>
          <a:r>
            <a:rPr lang="de-DE" sz="2000" b="1" dirty="0" err="1">
              <a:solidFill>
                <a:srgbClr val="FFACB7"/>
              </a:solidFill>
            </a:rPr>
            <a:t>Functional</a:t>
          </a:r>
          <a:endParaRPr lang="de-DE" sz="2000" b="1" dirty="0">
            <a:solidFill>
              <a:srgbClr val="FFACB7"/>
            </a:solidFill>
          </a:endParaRPr>
        </a:p>
        <a:p>
          <a:r>
            <a:rPr lang="de-DE" sz="2000" b="1" dirty="0" err="1">
              <a:solidFill>
                <a:srgbClr val="FFACB7"/>
              </a:solidFill>
            </a:rPr>
            <a:t>Requirements</a:t>
          </a:r>
          <a:endParaRPr lang="en-GB" sz="2000" b="1" dirty="0">
            <a:solidFill>
              <a:srgbClr val="FFACB7"/>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a:solidFill>
          <a:srgbClr val="6886C5"/>
        </a:solidFill>
      </dgm:spPr>
      <dgm:t>
        <a:bodyPr/>
        <a:lstStyle/>
        <a:p>
          <a:r>
            <a:rPr lang="de-DE" sz="2800" b="1" dirty="0">
              <a:solidFill>
                <a:srgbClr val="FFACB7"/>
              </a:solidFill>
            </a:rPr>
            <a:t>Mock-</a:t>
          </a:r>
          <a:r>
            <a:rPr lang="de-DE" sz="2800" b="1" dirty="0" err="1">
              <a:solidFill>
                <a:srgbClr val="FFACB7"/>
              </a:solidFill>
            </a:rPr>
            <a:t>Ups</a:t>
          </a:r>
          <a:endParaRPr lang="en-GB" sz="2800" b="1" dirty="0">
            <a:solidFill>
              <a:srgbClr val="FFACB7"/>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ACB7"/>
              </a:solidFill>
            </a:rPr>
            <a:t>Vision</a:t>
          </a:r>
          <a:endParaRPr lang="en-GB" sz="2800" b="1" kern="1200" dirty="0">
            <a:solidFill>
              <a:srgbClr val="FFACB7"/>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ACB7"/>
              </a:solidFill>
            </a:rPr>
            <a:t>Vision</a:t>
          </a:r>
          <a:endParaRPr lang="en-GB" sz="2800" b="1" kern="1200" dirty="0">
            <a:solidFill>
              <a:srgbClr val="FFACB7"/>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ACB7"/>
              </a:solidFill>
            </a:rPr>
            <a:t>Personas</a:t>
          </a:r>
          <a:endParaRPr lang="en-GB" sz="2800" b="1" kern="1200" dirty="0">
            <a:solidFill>
              <a:srgbClr val="FFACB7"/>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de-DE" sz="2400" b="1" kern="1200" dirty="0" err="1">
              <a:solidFill>
                <a:srgbClr val="FFACB7"/>
              </a:solidFill>
            </a:rPr>
            <a:t>Functional</a:t>
          </a:r>
          <a:r>
            <a:rPr lang="de-DE" sz="2400" b="1" kern="1200" dirty="0">
              <a:solidFill>
                <a:srgbClr val="FFACB7"/>
              </a:solidFill>
            </a:rPr>
            <a:t> </a:t>
          </a:r>
          <a:r>
            <a:rPr lang="de-DE" sz="2400" b="1" kern="1200" dirty="0" err="1">
              <a:solidFill>
                <a:srgbClr val="FFACB7"/>
              </a:solidFill>
            </a:rPr>
            <a:t>Requirements</a:t>
          </a:r>
          <a:endParaRPr lang="en-GB" sz="2400" b="1" kern="1200" dirty="0">
            <a:solidFill>
              <a:srgbClr val="FFACB7"/>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Functional</a:t>
          </a:r>
          <a:r>
            <a:rPr lang="de-DE" sz="2000" kern="1200" dirty="0">
              <a:solidFill>
                <a:schemeClr val="bg1"/>
              </a:solidFill>
            </a:rPr>
            <a:t> </a:t>
          </a:r>
          <a:r>
            <a:rPr lang="de-DE" sz="2000" kern="1200" dirty="0" err="1">
              <a:solidFill>
                <a:schemeClr val="bg1"/>
              </a:solidFill>
            </a:rPr>
            <a:t>Requirements</a:t>
          </a:r>
          <a:endParaRPr lang="en-GB" sz="20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rgbClr val="FFACB7"/>
              </a:solidFill>
            </a:rPr>
            <a:t>Non-</a:t>
          </a:r>
          <a:r>
            <a:rPr lang="de-DE" sz="2000" b="1" kern="1200" dirty="0" err="1">
              <a:solidFill>
                <a:srgbClr val="FFACB7"/>
              </a:solidFill>
            </a:rPr>
            <a:t>Functional</a:t>
          </a:r>
          <a:endParaRPr lang="de-DE" sz="2000" b="1" kern="1200" dirty="0">
            <a:solidFill>
              <a:srgbClr val="FFACB7"/>
            </a:solidFill>
          </a:endParaRPr>
        </a:p>
        <a:p>
          <a:pPr marL="0" lvl="0" indent="0" algn="ctr" defTabSz="889000">
            <a:lnSpc>
              <a:spcPct val="90000"/>
            </a:lnSpc>
            <a:spcBef>
              <a:spcPct val="0"/>
            </a:spcBef>
            <a:spcAft>
              <a:spcPct val="35000"/>
            </a:spcAft>
            <a:buNone/>
          </a:pPr>
          <a:r>
            <a:rPr lang="de-DE" sz="2000" b="1" kern="1200" dirty="0" err="1">
              <a:solidFill>
                <a:srgbClr val="FFACB7"/>
              </a:solidFill>
            </a:rPr>
            <a:t>Requirements</a:t>
          </a:r>
          <a:endParaRPr lang="en-GB" sz="2000" b="1" kern="1200" dirty="0">
            <a:solidFill>
              <a:srgbClr val="FFACB7"/>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marL="0" lvl="0" indent="0" algn="ctr" defTabSz="755650">
            <a:lnSpc>
              <a:spcPct val="90000"/>
            </a:lnSpc>
            <a:spcBef>
              <a:spcPct val="0"/>
            </a:spcBef>
            <a:spcAft>
              <a:spcPct val="35000"/>
            </a:spcAft>
            <a:buNone/>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ACB7"/>
              </a:solidFill>
            </a:rPr>
            <a:t>Mock-</a:t>
          </a:r>
          <a:r>
            <a:rPr lang="de-DE" sz="2800" b="1" kern="1200" dirty="0" err="1">
              <a:solidFill>
                <a:srgbClr val="FFACB7"/>
              </a:solidFill>
            </a:rPr>
            <a:t>Ups</a:t>
          </a:r>
          <a:endParaRPr lang="en-GB" sz="2800" b="1" kern="1200" dirty="0">
            <a:solidFill>
              <a:srgbClr val="FFACB7"/>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27/05/2020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FEEF2988-0B42-4DE6-95F7-B3571FCBE776}" type="datetime1">
              <a:rPr lang="en-GB" smtClean="0"/>
              <a:t>27/05/2020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111CE654-CA43-4FA0-B655-958A76362D96}" type="datetime1">
              <a:rPr lang="en-GB" smtClean="0"/>
              <a:t>27/05/2020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B31841A9-1D08-40F4-9AE5-01A449AC3F5A}" type="datetime1">
              <a:rPr lang="en-GB" smtClean="0"/>
              <a:t>27/05/2020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30A14AA7-163D-42A3-AC60-57FB801BE65D}" type="datetime1">
              <a:rPr lang="en-GB" smtClean="0"/>
              <a:t>27/05/2020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EAA8B1B8-F188-4679-B471-EC8795DE93D1}" type="datetime1">
              <a:rPr lang="en-GB" smtClean="0"/>
              <a:t>27/05/2020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28610DF-E38D-4BC7-84B9-600BD9620EA0}" type="datetime1">
              <a:rPr lang="en-GB" smtClean="0"/>
              <a:t>27/05/2020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FDB7F721-FC5F-4525-8F81-408F8E2C3DDA}" type="datetime1">
              <a:rPr lang="en-GB" smtClean="0"/>
              <a:t>27/05/2020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125B2B50-1383-49ED-BED8-F3F39E182F7D}" type="datetime1">
              <a:rPr lang="en-GB" smtClean="0"/>
              <a:t>27/05/2020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FA3E6102-A7C5-4A7A-AA6A-AC697A5EFDC2}" type="datetime1">
              <a:rPr lang="en-GB" smtClean="0"/>
              <a:t>27/05/2020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498935BB-3C09-40AE-A4B8-14CD412087AB}" type="datetime1">
              <a:rPr lang="en-GB" smtClean="0"/>
              <a:t>27/05/2020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24913C9-F6AC-49E6-9A4A-79681B6E76EC}" type="datetime1">
              <a:rPr lang="en-GB" smtClean="0"/>
              <a:t>27/05/2020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ABEFA-E8CC-488E-B902-D167B9D4EEEC}" type="datetime1">
              <a:rPr lang="en-GB" smtClean="0"/>
              <a:t>27/05/2020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3600" dirty="0" err="1">
                <a:solidFill>
                  <a:srgbClr val="000000"/>
                </a:solidFill>
                <a:latin typeface="+mj-lt"/>
                <a:ea typeface="+mj-ea"/>
                <a:cs typeface="+mj-cs"/>
              </a:rPr>
              <a:t>Fanni</a:t>
            </a:r>
            <a:r>
              <a:rPr lang="en-US" sz="3600" dirty="0">
                <a:solidFill>
                  <a:srgbClr val="000000"/>
                </a:solidFill>
                <a:latin typeface="+mj-lt"/>
                <a:ea typeface="+mj-ea"/>
                <a:cs typeface="+mj-cs"/>
              </a:rPr>
              <a:t> </a:t>
            </a:r>
            <a:r>
              <a:rPr lang="en-US" sz="3600" dirty="0" err="1">
                <a:solidFill>
                  <a:srgbClr val="000000"/>
                </a:solidFill>
                <a:latin typeface="+mj-lt"/>
                <a:ea typeface="+mj-ea"/>
                <a:cs typeface="+mj-cs"/>
              </a:rPr>
              <a:t>Marosi</a:t>
            </a:r>
            <a:r>
              <a:rPr lang="en-US" sz="3600" dirty="0">
                <a:solidFill>
                  <a:srgbClr val="000000"/>
                </a:solidFill>
                <a:latin typeface="+mj-lt"/>
                <a:ea typeface="+mj-ea"/>
                <a:cs typeface="+mj-cs"/>
              </a:rPr>
              <a:t>, </a:t>
            </a:r>
            <a:r>
              <a:rPr lang="en-GB" sz="3600" dirty="0">
                <a:solidFill>
                  <a:srgbClr val="000000"/>
                </a:solidFill>
                <a:latin typeface="+mj-lt"/>
                <a:ea typeface="+mj-ea"/>
                <a:cs typeface="+mj-cs"/>
              </a:rPr>
              <a:t>764345</a:t>
            </a:r>
            <a:br>
              <a:rPr lang="en-US" sz="3600" dirty="0">
                <a:solidFill>
                  <a:srgbClr val="000000"/>
                </a:solidFill>
                <a:latin typeface="+mj-lt"/>
                <a:ea typeface="+mj-ea"/>
                <a:cs typeface="+mj-cs"/>
              </a:rPr>
            </a:br>
            <a:r>
              <a:rPr lang="en-US" sz="3600" dirty="0">
                <a:solidFill>
                  <a:srgbClr val="000000"/>
                </a:solidFill>
                <a:latin typeface="+mj-lt"/>
                <a:ea typeface="+mj-ea"/>
                <a:cs typeface="+mj-cs"/>
              </a:rPr>
              <a:t>Ebru Özcelik, 764249</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10</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33305685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2387469798"/>
              </p:ext>
            </p:extLst>
          </p:nvPr>
        </p:nvGraphicFramePr>
        <p:xfrm>
          <a:off x="1493015" y="136525"/>
          <a:ext cx="7991532" cy="6223116"/>
        </p:xfrm>
        <a:graphic>
          <a:graphicData uri="http://schemas.openxmlformats.org/drawingml/2006/table">
            <a:tbl>
              <a:tblPr firstRow="1" bandRow="1">
                <a:tableStyleId>{5C22544A-7EE6-4342-B048-85BDC9FD1C3A}</a:tableStyleId>
              </a:tblPr>
              <a:tblGrid>
                <a:gridCol w="4814521">
                  <a:extLst>
                    <a:ext uri="{9D8B030D-6E8A-4147-A177-3AD203B41FA5}">
                      <a16:colId xmlns:a16="http://schemas.microsoft.com/office/drawing/2014/main" val="4208538369"/>
                    </a:ext>
                  </a:extLst>
                </a:gridCol>
                <a:gridCol w="3177011">
                  <a:extLst>
                    <a:ext uri="{9D8B030D-6E8A-4147-A177-3AD203B41FA5}">
                      <a16:colId xmlns:a16="http://schemas.microsoft.com/office/drawing/2014/main" val="3797897160"/>
                    </a:ext>
                  </a:extLst>
                </a:gridCol>
              </a:tblGrid>
              <a:tr h="514873">
                <a:tc>
                  <a:txBody>
                    <a:bodyPr/>
                    <a:lstStyle/>
                    <a:p>
                      <a:r>
                        <a:rPr lang="de-DE" sz="2800" dirty="0" err="1"/>
                        <a:t>Functional</a:t>
                      </a:r>
                      <a:r>
                        <a:rPr lang="de-DE" sz="2800" dirty="0"/>
                        <a:t> </a:t>
                      </a:r>
                      <a:r>
                        <a:rPr lang="de-DE" sz="2800" dirty="0" err="1"/>
                        <a:t>Requirement</a:t>
                      </a:r>
                      <a:endParaRPr lang="en-GB" sz="2800" dirty="0"/>
                    </a:p>
                  </a:txBody>
                  <a:tcPr>
                    <a:solidFill>
                      <a:srgbClr val="6886C5"/>
                    </a:solidFill>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solidFill>
                      <a:srgbClr val="6886C5"/>
                    </a:solidFill>
                  </a:tcPr>
                </a:tc>
                <a:extLst>
                  <a:ext uri="{0D108BD9-81ED-4DB2-BD59-A6C34878D82A}">
                    <a16:rowId xmlns:a16="http://schemas.microsoft.com/office/drawing/2014/main" val="307928639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75413">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239708708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148342312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
        <p:nvSpPr>
          <p:cNvPr id="2" name="Textfeld 1">
            <a:extLst>
              <a:ext uri="{FF2B5EF4-FFF2-40B4-BE49-F238E27FC236}">
                <a16:creationId xmlns:a16="http://schemas.microsoft.com/office/drawing/2014/main" id="{31B31263-8588-45D3-86E0-CED983073009}"/>
              </a:ext>
            </a:extLst>
          </p:cNvPr>
          <p:cNvSpPr txBox="1"/>
          <p:nvPr/>
        </p:nvSpPr>
        <p:spPr>
          <a:xfrm>
            <a:off x="9686980" y="4602024"/>
            <a:ext cx="2505020" cy="1754326"/>
          </a:xfrm>
          <a:prstGeom prst="rect">
            <a:avLst/>
          </a:prstGeom>
          <a:noFill/>
        </p:spPr>
        <p:txBody>
          <a:bodyPr wrap="square" rtlCol="0">
            <a:spAutoFit/>
          </a:bodyPr>
          <a:lstStyle/>
          <a:p>
            <a:r>
              <a:rPr lang="en-GB" dirty="0"/>
              <a:t>1 = not that important</a:t>
            </a:r>
            <a:br>
              <a:rPr lang="en-GB" dirty="0"/>
            </a:br>
            <a:r>
              <a:rPr lang="en-GB" dirty="0"/>
              <a:t>2 = nice to have</a:t>
            </a:r>
            <a:br>
              <a:rPr lang="en-GB" dirty="0"/>
            </a:br>
            <a:r>
              <a:rPr lang="en-GB" dirty="0"/>
              <a:t>3 = quite important</a:t>
            </a:r>
            <a:br>
              <a:rPr lang="en-GB" dirty="0"/>
            </a:br>
            <a:r>
              <a:rPr lang="en-GB" dirty="0"/>
              <a:t>4 = important</a:t>
            </a:r>
            <a:br>
              <a:rPr lang="en-GB" dirty="0"/>
            </a:br>
            <a:r>
              <a:rPr lang="en-GB" dirty="0"/>
              <a:t>5 = main or basic functionality</a:t>
            </a:r>
          </a:p>
        </p:txBody>
      </p:sp>
    </p:spTree>
    <p:extLst>
      <p:ext uri="{BB962C8B-B14F-4D97-AF65-F5344CB8AC3E}">
        <p14:creationId xmlns:p14="http://schemas.microsoft.com/office/powerpoint/2010/main" val="1507800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63537552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13</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401497399"/>
              </p:ext>
            </p:extLst>
          </p:nvPr>
        </p:nvGraphicFramePr>
        <p:xfrm>
          <a:off x="1548676" y="136525"/>
          <a:ext cx="9094648" cy="6230520"/>
        </p:xfrm>
        <a:graphic>
          <a:graphicData uri="http://schemas.openxmlformats.org/drawingml/2006/table">
            <a:tbl>
              <a:tblPr firstRow="1" firstCol="1" bandRow="1">
                <a:tableStyleId>{5C22544A-7EE6-4342-B048-85BDC9FD1C3A}</a:tableStyleId>
              </a:tblPr>
              <a:tblGrid>
                <a:gridCol w="2803872">
                  <a:extLst>
                    <a:ext uri="{9D8B030D-6E8A-4147-A177-3AD203B41FA5}">
                      <a16:colId xmlns:a16="http://schemas.microsoft.com/office/drawing/2014/main" val="3604713117"/>
                    </a:ext>
                  </a:extLst>
                </a:gridCol>
                <a:gridCol w="6290776">
                  <a:extLst>
                    <a:ext uri="{9D8B030D-6E8A-4147-A177-3AD203B41FA5}">
                      <a16:colId xmlns:a16="http://schemas.microsoft.com/office/drawing/2014/main" val="1929737791"/>
                    </a:ext>
                  </a:extLst>
                </a:gridCol>
              </a:tblGrid>
              <a:tr h="1036058">
                <a:tc>
                  <a:txBody>
                    <a:bodyPr/>
                    <a:lstStyle/>
                    <a:p>
                      <a:pPr>
                        <a:lnSpc>
                          <a:spcPct val="107000"/>
                        </a:lnSpc>
                        <a:spcAft>
                          <a:spcPts val="0"/>
                        </a:spcAft>
                      </a:pPr>
                      <a:r>
                        <a:rPr lang="en-GB" sz="2800" dirty="0">
                          <a:effectLst/>
                        </a:rPr>
                        <a:t>Non-functional</a:t>
                      </a:r>
                      <a:br>
                        <a:rPr lang="en-GB" sz="2800" dirty="0">
                          <a:effectLst/>
                        </a:rPr>
                      </a:br>
                      <a:r>
                        <a:rPr lang="en-GB" sz="2800" dirty="0">
                          <a:effectLst/>
                        </a:rPr>
                        <a:t>Requirement</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extLst>
                  <a:ext uri="{0D108BD9-81ED-4DB2-BD59-A6C34878D82A}">
                    <a16:rowId xmlns:a16="http://schemas.microsoft.com/office/drawing/2014/main" val="1334775243"/>
                  </a:ext>
                </a:extLst>
              </a:tr>
              <a:tr h="542836">
                <a:tc>
                  <a:txBody>
                    <a:bodyPr/>
                    <a:lstStyle/>
                    <a:p>
                      <a:pPr>
                        <a:lnSpc>
                          <a:spcPct val="107000"/>
                        </a:lnSpc>
                        <a:spcAft>
                          <a:spcPts val="0"/>
                        </a:spcAft>
                      </a:pPr>
                      <a:r>
                        <a:rPr lang="en-GB" sz="1800" dirty="0">
                          <a:effectLst/>
                        </a:rPr>
                        <a:t>Performance</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297442">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21084">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15886">
                <a:tc>
                  <a:txBody>
                    <a:bodyPr/>
                    <a:lstStyle/>
                    <a:p>
                      <a:pPr>
                        <a:lnSpc>
                          <a:spcPct val="107000"/>
                        </a:lnSpc>
                        <a:spcAft>
                          <a:spcPts val="0"/>
                        </a:spcAft>
                      </a:pPr>
                      <a:r>
                        <a:rPr lang="en-GB" sz="1800" dirty="0" err="1">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33471">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21302">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62195">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00246">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14</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57983193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a:xfrm>
            <a:off x="3314819" y="6456076"/>
            <a:ext cx="5551516" cy="365125"/>
          </a:xfrm>
        </p:spPr>
        <p:txBody>
          <a:bodyPr/>
          <a:lstStyle/>
          <a:p>
            <a:r>
              <a:rPr lang="en-GB" dirty="0"/>
              <a:t>Mobile Computing - Neighbour in Need - Fanni Marosi, </a:t>
            </a:r>
            <a:r>
              <a:rPr lang="en-GB" dirty="0" err="1"/>
              <a:t>Ebru</a:t>
            </a:r>
            <a:r>
              <a:rPr lang="en-GB" dirty="0"/>
              <a:t> </a:t>
            </a:r>
            <a:r>
              <a:rPr lang="en-GB" dirty="0" err="1"/>
              <a:t>Özcelik</a:t>
            </a:r>
            <a:r>
              <a:rPr lang="en-GB" dirty="0"/>
              <a:t> - SS 2020</a:t>
            </a:r>
          </a:p>
        </p:txBody>
      </p:sp>
      <p:sp>
        <p:nvSpPr>
          <p:cNvPr id="5" name="Foliennummernplatzhalter 4"/>
          <p:cNvSpPr>
            <a:spLocks noGrp="1"/>
          </p:cNvSpPr>
          <p:nvPr>
            <p:ph type="sldNum" sz="quarter" idx="12"/>
          </p:nvPr>
        </p:nvSpPr>
        <p:spPr/>
        <p:txBody>
          <a:bodyPr/>
          <a:lstStyle/>
          <a:p>
            <a:fld id="{ED4CA06D-01CE-4A95-950B-F226FA366449}" type="slidenum">
              <a:rPr lang="en-GB" smtClean="0"/>
              <a:t>15</a:t>
            </a:fld>
            <a:endParaRPr lang="en-GB"/>
          </a:p>
        </p:txBody>
      </p:sp>
      <p:pic>
        <p:nvPicPr>
          <p:cNvPr id="6" name="Grafik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777542" y="114997"/>
            <a:ext cx="607500" cy="1080000"/>
          </a:xfrm>
          <a:prstGeom prst="rect">
            <a:avLst/>
          </a:prstGeom>
        </p:spPr>
      </p:pic>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81858" y="1332740"/>
            <a:ext cx="607500" cy="1080000"/>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81858" y="2751815"/>
            <a:ext cx="607500" cy="1080000"/>
          </a:xfrm>
          <a:prstGeom prst="rect">
            <a:avLst/>
          </a:prstGeom>
        </p:spPr>
      </p:pic>
      <p:pic>
        <p:nvPicPr>
          <p:cNvPr id="9" name="Grafik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9491" y="1332740"/>
            <a:ext cx="607500" cy="1080000"/>
          </a:xfrm>
          <a:prstGeom prst="rect">
            <a:avLst/>
          </a:prstGeom>
        </p:spPr>
      </p:pic>
      <p:pic>
        <p:nvPicPr>
          <p:cNvPr id="10" name="Grafik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786827" y="2758947"/>
            <a:ext cx="607500" cy="1080000"/>
          </a:xfrm>
          <a:prstGeom prst="rect">
            <a:avLst/>
          </a:prstGeom>
        </p:spPr>
      </p:pic>
      <p:pic>
        <p:nvPicPr>
          <p:cNvPr id="11" name="Grafik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147985" y="2770143"/>
            <a:ext cx="607500" cy="1080000"/>
          </a:xfrm>
          <a:prstGeom prst="rect">
            <a:avLst/>
          </a:prstGeom>
        </p:spPr>
      </p:pic>
      <p:pic>
        <p:nvPicPr>
          <p:cNvPr id="12" name="Grafik 1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147985" y="4125300"/>
            <a:ext cx="607500" cy="1080000"/>
          </a:xfrm>
          <a:prstGeom prst="rect">
            <a:avLst/>
          </a:prstGeom>
        </p:spPr>
      </p:pic>
      <p:pic>
        <p:nvPicPr>
          <p:cNvPr id="13" name="Grafik 1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469491" y="2751815"/>
            <a:ext cx="607500" cy="1080000"/>
          </a:xfrm>
          <a:prstGeom prst="rect">
            <a:avLst/>
          </a:prstGeom>
        </p:spPr>
      </p:pic>
      <p:pic>
        <p:nvPicPr>
          <p:cNvPr id="14" name="Grafik 1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87110" y="2740976"/>
            <a:ext cx="607500" cy="1080000"/>
          </a:xfrm>
          <a:prstGeom prst="rect">
            <a:avLst/>
          </a:prstGeom>
        </p:spPr>
      </p:pic>
      <p:pic>
        <p:nvPicPr>
          <p:cNvPr id="15" name="Grafik 1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1050050" y="2740976"/>
            <a:ext cx="607500" cy="1080000"/>
          </a:xfrm>
          <a:prstGeom prst="rect">
            <a:avLst/>
          </a:prstGeom>
        </p:spPr>
      </p:pic>
      <p:pic>
        <p:nvPicPr>
          <p:cNvPr id="16" name="Grafik 1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147985" y="5480457"/>
            <a:ext cx="607500" cy="1080000"/>
          </a:xfrm>
          <a:prstGeom prst="rect">
            <a:avLst/>
          </a:prstGeom>
        </p:spPr>
      </p:pic>
      <p:pic>
        <p:nvPicPr>
          <p:cNvPr id="17" name="Grafik 1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786827" y="4114104"/>
            <a:ext cx="607500" cy="1080000"/>
          </a:xfrm>
          <a:prstGeom prst="rect">
            <a:avLst/>
          </a:prstGeom>
        </p:spPr>
      </p:pic>
      <p:cxnSp>
        <p:nvCxnSpPr>
          <p:cNvPr id="19" name="Gerade Verbindung mit Pfeil 18"/>
          <p:cNvCxnSpPr>
            <a:stCxn id="6" idx="2"/>
            <a:endCxn id="7" idx="0"/>
          </p:cNvCxnSpPr>
          <p:nvPr/>
        </p:nvCxnSpPr>
        <p:spPr>
          <a:xfrm flipH="1">
            <a:off x="2985608" y="1194997"/>
            <a:ext cx="3095684"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6" idx="2"/>
            <a:endCxn id="9" idx="0"/>
          </p:cNvCxnSpPr>
          <p:nvPr/>
        </p:nvCxnSpPr>
        <p:spPr>
          <a:xfrm>
            <a:off x="6081292" y="1194997"/>
            <a:ext cx="2691949"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9" idx="2"/>
            <a:endCxn id="10" idx="0"/>
          </p:cNvCxnSpPr>
          <p:nvPr/>
        </p:nvCxnSpPr>
        <p:spPr>
          <a:xfrm flipH="1">
            <a:off x="6090577" y="2412740"/>
            <a:ext cx="2682664" cy="34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9" idx="2"/>
            <a:endCxn id="11" idx="0"/>
          </p:cNvCxnSpPr>
          <p:nvPr/>
        </p:nvCxnSpPr>
        <p:spPr>
          <a:xfrm flipH="1">
            <a:off x="7451735" y="2412740"/>
            <a:ext cx="1321506" cy="35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11" idx="2"/>
            <a:endCxn id="12" idx="0"/>
          </p:cNvCxnSpPr>
          <p:nvPr/>
        </p:nvCxnSpPr>
        <p:spPr>
          <a:xfrm>
            <a:off x="7451735" y="3850143"/>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2" idx="2"/>
            <a:endCxn id="16" idx="0"/>
          </p:cNvCxnSpPr>
          <p:nvPr/>
        </p:nvCxnSpPr>
        <p:spPr>
          <a:xfrm>
            <a:off x="7451735" y="5205300"/>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0" idx="2"/>
            <a:endCxn id="17" idx="0"/>
          </p:cNvCxnSpPr>
          <p:nvPr/>
        </p:nvCxnSpPr>
        <p:spPr>
          <a:xfrm>
            <a:off x="6090577" y="3838947"/>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2"/>
            <a:endCxn id="8" idx="0"/>
          </p:cNvCxnSpPr>
          <p:nvPr/>
        </p:nvCxnSpPr>
        <p:spPr>
          <a:xfrm>
            <a:off x="2985608"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9" idx="2"/>
            <a:endCxn id="13" idx="0"/>
          </p:cNvCxnSpPr>
          <p:nvPr/>
        </p:nvCxnSpPr>
        <p:spPr>
          <a:xfrm>
            <a:off x="8773241"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9" idx="2"/>
            <a:endCxn id="14" idx="0"/>
          </p:cNvCxnSpPr>
          <p:nvPr/>
        </p:nvCxnSpPr>
        <p:spPr>
          <a:xfrm>
            <a:off x="8773241" y="2412740"/>
            <a:ext cx="131761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stCxn id="9" idx="2"/>
            <a:endCxn id="15" idx="0"/>
          </p:cNvCxnSpPr>
          <p:nvPr/>
        </p:nvCxnSpPr>
        <p:spPr>
          <a:xfrm>
            <a:off x="8773241" y="2412740"/>
            <a:ext cx="258055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16</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nhaltsplatzhalter 10" descr="Ein Bild, das Gebäude, draußen, Haus, Front enthält.&#10;&#10;Automatisch generierte Beschreibung">
            <a:extLst>
              <a:ext uri="{FF2B5EF4-FFF2-40B4-BE49-F238E27FC236}">
                <a16:creationId xmlns:a16="http://schemas.microsoft.com/office/drawing/2014/main" id="{553E39D4-C889-42C6-932A-F763A7B77E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r="1" b="1"/>
          <a:stretch/>
        </p:blipFill>
        <p:spPr>
          <a:xfrm>
            <a:off x="505049" y="809510"/>
            <a:ext cx="3180367" cy="5232823"/>
          </a:xfrm>
          <a:prstGeom prst="rect">
            <a:avLst/>
          </a:prstGeom>
        </p:spPr>
      </p:pic>
      <p:pic>
        <p:nvPicPr>
          <p:cNvPr id="20" name="Grafik 19" descr="Ein Bild, das Gebäude, klein, Bus, Schild enthält.&#10;&#10;Automatisch generierte Beschreibung">
            <a:extLst>
              <a:ext uri="{FF2B5EF4-FFF2-40B4-BE49-F238E27FC236}">
                <a16:creationId xmlns:a16="http://schemas.microsoft.com/office/drawing/2014/main" id="{6F72FCA0-0C28-4F93-8E14-14CE2542747C}"/>
              </a:ext>
            </a:extLst>
          </p:cNvPr>
          <p:cNvPicPr>
            <a:picLocks noChangeAspect="1"/>
          </p:cNvPicPr>
          <p:nvPr/>
        </p:nvPicPr>
        <p:blipFill rotWithShape="1">
          <a:blip r:embed="rId3">
            <a:extLst>
              <a:ext uri="{28A0092B-C50C-407E-A947-70E740481C1C}">
                <a14:useLocalDpi xmlns:a14="http://schemas.microsoft.com/office/drawing/2010/main" val="0"/>
              </a:ext>
            </a:extLst>
          </a:blip>
          <a:srcRect r="3" b="7588"/>
          <a:stretch/>
        </p:blipFill>
        <p:spPr>
          <a:xfrm>
            <a:off x="4503476" y="809510"/>
            <a:ext cx="3185049" cy="5232821"/>
          </a:xfrm>
          <a:prstGeom prst="rect">
            <a:avLst/>
          </a:prstGeom>
        </p:spPr>
      </p:pic>
      <p:pic>
        <p:nvPicPr>
          <p:cNvPr id="21" name="Grafik 20" descr="Ein Bild, das Schild enthält.&#10;&#10;Automatisch generierte Beschreibung">
            <a:extLst>
              <a:ext uri="{FF2B5EF4-FFF2-40B4-BE49-F238E27FC236}">
                <a16:creationId xmlns:a16="http://schemas.microsoft.com/office/drawing/2014/main" id="{A596C6EA-EF4E-4442-80AF-138096E4EE9E}"/>
              </a:ext>
            </a:extLst>
          </p:cNvPr>
          <p:cNvPicPr>
            <a:picLocks noChangeAspect="1"/>
          </p:cNvPicPr>
          <p:nvPr/>
        </p:nvPicPr>
        <p:blipFill rotWithShape="1">
          <a:blip r:embed="rId4">
            <a:extLst>
              <a:ext uri="{28A0092B-C50C-407E-A947-70E740481C1C}">
                <a14:useLocalDpi xmlns:a14="http://schemas.microsoft.com/office/drawing/2010/main" val="0"/>
              </a:ext>
            </a:extLst>
          </a:blip>
          <a:srcRect t="8560" r="1" b="1"/>
          <a:stretch/>
        </p:blipFill>
        <p:spPr>
          <a:xfrm>
            <a:off x="8618276" y="809510"/>
            <a:ext cx="3219010" cy="5232823"/>
          </a:xfrm>
          <a:prstGeom prst="rect">
            <a:avLst/>
          </a:prstGeom>
        </p:spPr>
      </p:pic>
    </p:spTree>
    <p:extLst>
      <p:ext uri="{BB962C8B-B14F-4D97-AF65-F5344CB8AC3E}">
        <p14:creationId xmlns:p14="http://schemas.microsoft.com/office/powerpoint/2010/main" val="109042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17</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0731" y="532274"/>
            <a:ext cx="3065589" cy="5449936"/>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5680" y="532274"/>
            <a:ext cx="3065589" cy="5449936"/>
          </a:xfrm>
          <a:prstGeom prst="rect">
            <a:avLst/>
          </a:prstGeom>
        </p:spPr>
      </p:pic>
      <p:sp>
        <p:nvSpPr>
          <p:cNvPr id="8"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866148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18</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469" y="809509"/>
            <a:ext cx="3008476" cy="5348402"/>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777" y="809509"/>
            <a:ext cx="2993967" cy="5322608"/>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3576" y="809509"/>
            <a:ext cx="2993967" cy="5322608"/>
          </a:xfrm>
          <a:prstGeom prst="rect">
            <a:avLst/>
          </a:prstGeom>
        </p:spPr>
      </p:pic>
      <p:sp>
        <p:nvSpPr>
          <p:cNvPr id="10"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965727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19</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3228" y="520979"/>
            <a:ext cx="3136346" cy="5575726"/>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2427" y="520979"/>
            <a:ext cx="3136346" cy="5575726"/>
          </a:xfrm>
          <a:prstGeom prst="rect">
            <a:avLst/>
          </a:prstGeom>
        </p:spPr>
      </p:pic>
      <p:sp>
        <p:nvSpPr>
          <p:cNvPr id="7"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25276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20</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055" y="734258"/>
            <a:ext cx="2972792" cy="528496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9604" y="734257"/>
            <a:ext cx="2972792" cy="5284963"/>
          </a:xfrm>
          <a:prstGeom prst="rect">
            <a:avLst/>
          </a:prstGeom>
        </p:spPr>
      </p:pic>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4153" y="734257"/>
            <a:ext cx="2970414" cy="5280736"/>
          </a:xfrm>
          <a:prstGeom prst="rect">
            <a:avLst/>
          </a:prstGeom>
        </p:spPr>
      </p:pic>
      <p:sp>
        <p:nvSpPr>
          <p:cNvPr id="9"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19451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21</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872" y="809509"/>
            <a:ext cx="3093072" cy="5498795"/>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9672" y="809509"/>
            <a:ext cx="3093072" cy="549879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200" y="809508"/>
            <a:ext cx="3090164" cy="5493625"/>
          </a:xfrm>
          <a:prstGeom prst="rect">
            <a:avLst/>
          </a:prstGeom>
        </p:spPr>
      </p:pic>
      <p:sp>
        <p:nvSpPr>
          <p:cNvPr id="9"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19924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22</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493" y="657822"/>
            <a:ext cx="3114109" cy="5536194"/>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846" y="657822"/>
            <a:ext cx="3114109" cy="5536194"/>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199" y="657822"/>
            <a:ext cx="3114109" cy="5536194"/>
          </a:xfrm>
          <a:prstGeom prst="rect">
            <a:avLst/>
          </a:prstGeom>
        </p:spPr>
      </p:pic>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9392" y="1433948"/>
            <a:ext cx="284017" cy="284017"/>
          </a:xfrm>
          <a:prstGeom prst="rect">
            <a:avLst/>
          </a:prstGeom>
        </p:spPr>
      </p:pic>
      <p:pic>
        <p:nvPicPr>
          <p:cNvPr id="12" name="Grafik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1461655"/>
            <a:ext cx="304800" cy="304800"/>
          </a:xfrm>
          <a:prstGeom prst="rect">
            <a:avLst/>
          </a:prstGeom>
        </p:spPr>
      </p:pic>
      <p:sp>
        <p:nvSpPr>
          <p:cNvPr id="13"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335359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6886C5"/>
            </a:gs>
            <a:gs pos="33000">
              <a:srgbClr val="FFACB7"/>
            </a:gs>
            <a:gs pos="62000">
              <a:srgbClr val="FFE0AC"/>
            </a:gs>
            <a:gs pos="86000">
              <a:srgbClr val="F9F9F9"/>
            </a:gs>
          </a:gsLst>
          <a:lin ang="6600000" scaled="0"/>
        </a:gradFill>
        <a:effectLst/>
      </p:bgPr>
    </p:bg>
    <p:spTree>
      <p:nvGrpSpPr>
        <p:cNvPr id="1" name=""/>
        <p:cNvGrpSpPr/>
        <p:nvPr/>
      </p:nvGrpSpPr>
      <p:grpSpPr>
        <a:xfrm>
          <a:off x="0" y="0"/>
          <a:ext cx="0" cy="0"/>
          <a:chOff x="0" y="0"/>
          <a:chExt cx="0" cy="0"/>
        </a:xfrm>
      </p:grpSpPr>
      <p:sp>
        <p:nvSpPr>
          <p:cNvPr id="3" name="Inhaltsplatzhalter 2"/>
          <p:cNvSpPr>
            <a:spLocks noGrp="1"/>
          </p:cNvSpPr>
          <p:nvPr>
            <p:ph idx="1"/>
          </p:nvPr>
        </p:nvSpPr>
        <p:spPr>
          <a:xfrm>
            <a:off x="687977" y="1166949"/>
            <a:ext cx="10665823" cy="5010014"/>
          </a:xfrm>
        </p:spPr>
        <p:txBody>
          <a:bodyPr>
            <a:normAutofit/>
          </a:bodyPr>
          <a:lstStyle/>
          <a:p>
            <a:pPr marL="0" indent="0">
              <a:buNone/>
            </a:pPr>
            <a:r>
              <a:rPr lang="en-US" sz="4800" dirty="0">
                <a:solidFill>
                  <a:schemeClr val="bg1"/>
                </a:solidFill>
              </a:rPr>
              <a:t>Thank you for your attention!</a:t>
            </a:r>
            <a:endParaRPr lang="de-DE" sz="4800" dirty="0">
              <a:solidFill>
                <a:schemeClr val="bg1"/>
              </a:solidFill>
            </a:endParaRPr>
          </a:p>
        </p:txBody>
      </p:sp>
      <p:sp>
        <p:nvSpPr>
          <p:cNvPr id="4" name="Fußzeilenplatzhalter 3"/>
          <p:cNvSpPr>
            <a:spLocks noGrp="1"/>
          </p:cNvSpPr>
          <p:nvPr>
            <p:ph type="ftr" sz="quarter" idx="11"/>
          </p:nvPr>
        </p:nvSpPr>
        <p:spPr>
          <a:xfrm>
            <a:off x="3494313" y="6356350"/>
            <a:ext cx="5053149" cy="365125"/>
          </a:xfrm>
        </p:spPr>
        <p:txBody>
          <a:bodyPr/>
          <a:lstStyle/>
          <a:p>
            <a:r>
              <a:rPr lang="en-GB" dirty="0"/>
              <a:t>Mobile Computing - Neighbour in Need - Fanni Marosi, </a:t>
            </a:r>
            <a:r>
              <a:rPr lang="en-GB" dirty="0" err="1"/>
              <a:t>Ebru</a:t>
            </a:r>
            <a:r>
              <a:rPr lang="en-GB" dirty="0"/>
              <a:t> </a:t>
            </a:r>
            <a:r>
              <a:rPr lang="en-GB" dirty="0" err="1"/>
              <a:t>Özcelik</a:t>
            </a:r>
            <a:r>
              <a:rPr lang="en-GB" dirty="0"/>
              <a:t> - SS 2020</a:t>
            </a:r>
          </a:p>
        </p:txBody>
      </p:sp>
      <p:sp>
        <p:nvSpPr>
          <p:cNvPr id="5" name="Foliennummernplatzhalter 4"/>
          <p:cNvSpPr>
            <a:spLocks noGrp="1"/>
          </p:cNvSpPr>
          <p:nvPr>
            <p:ph type="sldNum" sz="quarter" idx="12"/>
          </p:nvPr>
        </p:nvSpPr>
        <p:spPr/>
        <p:txBody>
          <a:bodyPr/>
          <a:lstStyle/>
          <a:p>
            <a:fld id="{ED4CA06D-01CE-4A95-950B-F226FA366449}" type="slidenum">
              <a:rPr lang="en-GB" smtClean="0"/>
              <a:t>23</a:t>
            </a:fld>
            <a:endParaRPr lang="en-GB"/>
          </a:p>
        </p:txBody>
      </p:sp>
    </p:spTree>
    <p:extLst>
      <p:ext uri="{BB962C8B-B14F-4D97-AF65-F5344CB8AC3E}">
        <p14:creationId xmlns:p14="http://schemas.microsoft.com/office/powerpoint/2010/main" val="3861545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r>
              <a:rPr lang="de-DE" dirty="0"/>
              <a:t>, </a:t>
            </a:r>
            <a:r>
              <a:rPr lang="de-DE" dirty="0" err="1"/>
              <a:t>for</a:t>
            </a:r>
            <a:r>
              <a:rPr lang="de-DE" dirty="0"/>
              <a:t> </a:t>
            </a:r>
            <a:r>
              <a:rPr lang="de-DE" dirty="0" err="1"/>
              <a:t>the</a:t>
            </a:r>
            <a:r>
              <a:rPr lang="de-DE" dirty="0"/>
              <a:t> </a:t>
            </a:r>
            <a:r>
              <a:rPr lang="de-DE" dirty="0" err="1"/>
              <a:t>neighbourhood</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906609709"/>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944" y="1376248"/>
            <a:ext cx="3123390" cy="4351337"/>
          </a:xfr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736999548"/>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5926" y="1376248"/>
            <a:ext cx="3289875" cy="4351337"/>
          </a:xfrm>
          <a:prstGeom prst="rect">
            <a:avLst/>
          </a:prstGeom>
        </p:spPr>
      </p:pic>
      <p:pic>
        <p:nvPicPr>
          <p:cNvPr id="7" name="Grafik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2847" y="3066748"/>
            <a:ext cx="3697565" cy="970335"/>
          </a:xfrm>
          <a:prstGeom prst="rect">
            <a:avLst/>
          </a:prstGeom>
        </p:spPr>
      </p:pic>
    </p:spTree>
    <p:extLst>
      <p:ext uri="{BB962C8B-B14F-4D97-AF65-F5344CB8AC3E}">
        <p14:creationId xmlns:p14="http://schemas.microsoft.com/office/powerpoint/2010/main" val="330400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err="1"/>
              <a:t>Our</a:t>
            </a:r>
            <a:r>
              <a:rPr lang="de-DE" dirty="0"/>
              <a:t> </a:t>
            </a:r>
            <a:r>
              <a:rPr lang="de-DE" dirty="0" err="1"/>
              <a:t>user</a:t>
            </a:r>
            <a:r>
              <a:rPr lang="de-DE" dirty="0"/>
              <a:t> </a:t>
            </a:r>
            <a:r>
              <a:rPr lang="de-DE" dirty="0" err="1"/>
              <a:t>group</a:t>
            </a:r>
            <a:r>
              <a:rPr lang="de-DE" dirty="0"/>
              <a:t> </a:t>
            </a:r>
            <a:r>
              <a:rPr lang="de-DE" dirty="0" err="1"/>
              <a:t>is</a:t>
            </a:r>
            <a:r>
              <a:rPr lang="de-DE" dirty="0"/>
              <a:t> </a:t>
            </a:r>
            <a:r>
              <a:rPr lang="de-DE" dirty="0" err="1"/>
              <a:t>very</a:t>
            </a:r>
            <a:r>
              <a:rPr lang="de-DE" dirty="0"/>
              <a:t> </a:t>
            </a:r>
            <a:r>
              <a:rPr lang="de-DE" dirty="0" err="1"/>
              <a:t>heterogeneous</a:t>
            </a:r>
            <a:r>
              <a:rPr lang="de-DE" dirty="0"/>
              <a:t> </a:t>
            </a:r>
            <a:r>
              <a:rPr lang="de-DE" dirty="0" err="1"/>
              <a:t>concerning</a:t>
            </a:r>
            <a:r>
              <a:rPr lang="de-DE" dirty="0"/>
              <a:t>:</a:t>
            </a:r>
          </a:p>
          <a:p>
            <a:pPr lvl="1"/>
            <a:r>
              <a:rPr lang="de-DE" dirty="0"/>
              <a:t>Age</a:t>
            </a:r>
          </a:p>
          <a:p>
            <a:pPr lvl="1"/>
            <a:r>
              <a:rPr lang="de-DE" dirty="0"/>
              <a:t>Gender</a:t>
            </a:r>
          </a:p>
          <a:p>
            <a:pPr lvl="1"/>
            <a:r>
              <a:rPr lang="de-DE" dirty="0"/>
              <a:t>Job</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(except children) could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5</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50289379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reenshot enthält.&#10;&#10;Automatisch generierte Beschreibung">
            <a:extLst>
              <a:ext uri="{FF2B5EF4-FFF2-40B4-BE49-F238E27FC236}">
                <a16:creationId xmlns:a16="http://schemas.microsoft.com/office/drawing/2014/main" id="{1EF1F156-8C14-4E1B-8953-BA6FB395510D}"/>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6</a:t>
            </a:fld>
            <a:endParaRPr lang="en-US"/>
          </a:p>
        </p:txBody>
      </p:sp>
    </p:spTree>
    <p:extLst>
      <p:ext uri="{BB962C8B-B14F-4D97-AF65-F5344CB8AC3E}">
        <p14:creationId xmlns:p14="http://schemas.microsoft.com/office/powerpoint/2010/main" val="212165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5" descr="Ein Bild, das Text enthält.&#10;&#10;Automatisch generierte Beschreibung">
            <a:extLst>
              <a:ext uri="{FF2B5EF4-FFF2-40B4-BE49-F238E27FC236}">
                <a16:creationId xmlns:a16="http://schemas.microsoft.com/office/drawing/2014/main" id="{0E74AFED-2FF9-415D-83CA-6E0FC79A2EE3}"/>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81401" y="6356350"/>
            <a:ext cx="50339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7</a:t>
            </a:fld>
            <a:endParaRPr lang="en-US"/>
          </a:p>
        </p:txBody>
      </p:sp>
    </p:spTree>
    <p:extLst>
      <p:ext uri="{BB962C8B-B14F-4D97-AF65-F5344CB8AC3E}">
        <p14:creationId xmlns:p14="http://schemas.microsoft.com/office/powerpoint/2010/main" val="13112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CCBAC23-6ACB-4542-972C-2EA609704D2E}"/>
              </a:ext>
            </a:extLst>
          </p:cNvPr>
          <p:cNvPicPr>
            <a:picLocks noChangeAspect="1"/>
          </p:cNvPicPr>
          <p:nvPr/>
        </p:nvPicPr>
        <p:blipFill rotWithShape="1">
          <a:blip r:embed="rId2">
            <a:extLst>
              <a:ext uri="{28A0092B-C50C-407E-A947-70E740481C1C}">
                <a14:useLocalDpi xmlns:a14="http://schemas.microsoft.com/office/drawing/2010/main" val="0"/>
              </a:ext>
            </a:extLst>
          </a:blip>
          <a:srcRect t="3982" b="3542"/>
          <a:stretch/>
        </p:blipFill>
        <p:spPr>
          <a:xfrm>
            <a:off x="1838517" y="643466"/>
            <a:ext cx="8514965"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90925" y="6356349"/>
            <a:ext cx="5019675" cy="365125"/>
          </a:xfrm>
        </p:spPr>
        <p:txBody>
          <a:bodyPr vert="horz" lIns="91440" tIns="45720" rIns="91440" bIns="45720" rtlCol="0" anchor="ctr">
            <a:noAutofit/>
          </a:bodyPr>
          <a:lstStyle/>
          <a:p>
            <a:pPr>
              <a:lnSpc>
                <a:spcPct val="90000"/>
              </a:lnSpc>
              <a:spcAft>
                <a:spcPts val="600"/>
              </a:spcAft>
            </a:pPr>
            <a:r>
              <a:rPr lang="en-US" kern="1200">
                <a:solidFill>
                  <a:schemeClr val="tx1">
                    <a:tint val="75000"/>
                  </a:schemeClr>
                </a:solidFill>
                <a:latin typeface="+mn-lt"/>
                <a:ea typeface="+mn-ea"/>
                <a:cs typeface="+mn-cs"/>
              </a:rPr>
              <a:t>Mobile Computing - Neighbour in Need - Fanni Marosi, Ebru Özcelik - SS 2020</a:t>
            </a:r>
            <a:endParaRPr lang="en-US" kern="1200" dirty="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8</a:t>
            </a:fld>
            <a:endParaRPr lang="en-US"/>
          </a:p>
        </p:txBody>
      </p:sp>
    </p:spTree>
    <p:extLst>
      <p:ext uri="{BB962C8B-B14F-4D97-AF65-F5344CB8AC3E}">
        <p14:creationId xmlns:p14="http://schemas.microsoft.com/office/powerpoint/2010/main" val="2462588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9</a:t>
            </a:fld>
            <a:endParaRPr lang="en-US"/>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43" y="411474"/>
            <a:ext cx="11341112" cy="5670556"/>
          </a:xfrm>
          <a:prstGeom prst="rect">
            <a:avLst/>
          </a:prstGeom>
        </p:spPr>
      </p:pic>
    </p:spTree>
    <p:extLst>
      <p:ext uri="{BB962C8B-B14F-4D97-AF65-F5344CB8AC3E}">
        <p14:creationId xmlns:p14="http://schemas.microsoft.com/office/powerpoint/2010/main" val="5638429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715</Words>
  <Application>Microsoft Office PowerPoint</Application>
  <PresentationFormat>Breitbild</PresentationFormat>
  <Paragraphs>147</Paragraphs>
  <Slides>23</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23</vt:i4>
      </vt:variant>
    </vt:vector>
  </HeadingPairs>
  <TitlesOfParts>
    <vt:vector size="28" baseType="lpstr">
      <vt:lpstr>Arial</vt:lpstr>
      <vt:lpstr>Calibri</vt:lpstr>
      <vt:lpstr>Calibri Light</vt:lpstr>
      <vt:lpstr>Symbol</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Ebru Selin Özcelik</cp:lastModifiedBy>
  <cp:revision>13</cp:revision>
  <dcterms:created xsi:type="dcterms:W3CDTF">2020-05-26T10:06:40Z</dcterms:created>
  <dcterms:modified xsi:type="dcterms:W3CDTF">2020-05-27T05:49:50Z</dcterms:modified>
</cp:coreProperties>
</file>